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24" r:id="rId24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40" Type="http://schemas.openxmlformats.org/officeDocument/2006/relationships/slide" Target="slides/slide16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2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Google Shape;5263;g33c5e4031bd_0_108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4" name="Google Shape;5264;g33c5e4031bd_0_10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0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20.png"/></Relationships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65" name="Shape 5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png" id="5266" name="Google Shape;5266;p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825" y="3747787"/>
            <a:ext cx="1976438" cy="1395713"/>
          </a:xfrm>
          <a:prstGeom prst="rect">
            <a:avLst/>
          </a:prstGeom>
          <a:noFill/>
          <a:ln>
            <a:noFill/>
          </a:ln>
        </p:spPr>
      </p:pic>
      <p:sp>
        <p:nvSpPr>
          <p:cNvPr id="5267" name="Google Shape;5267;p737"/>
          <p:cNvSpPr/>
          <p:nvPr/>
        </p:nvSpPr>
        <p:spPr>
          <a:xfrm>
            <a:off x="5543100" y="1010513"/>
            <a:ext cx="2557475" cy="489338"/>
          </a:xfrm>
          <a:custGeom>
            <a:rect b="b" l="l" r="r" t="t"/>
            <a:pathLst>
              <a:path extrusionOk="0" h="26098" w="102299">
                <a:moveTo>
                  <a:pt x="0" y="0"/>
                </a:moveTo>
                <a:cubicBezTo>
                  <a:pt x="16129" y="191"/>
                  <a:pt x="79724" y="-3207"/>
                  <a:pt x="96774" y="1143"/>
                </a:cubicBezTo>
                <a:cubicBezTo>
                  <a:pt x="113824" y="5493"/>
                  <a:pt x="101378" y="21939"/>
                  <a:pt x="102299" y="2609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5268" name="Google Shape;5268;p737"/>
          <p:cNvCxnSpPr>
            <a:stCxn id="5269" idx="1"/>
            <a:endCxn id="5270" idx="3"/>
          </p:cNvCxnSpPr>
          <p:nvPr/>
        </p:nvCxnSpPr>
        <p:spPr>
          <a:xfrm>
            <a:off x="90967" y="1712104"/>
            <a:ext cx="896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5271" name="Google Shape;5271;p737"/>
          <p:cNvSpPr/>
          <p:nvPr/>
        </p:nvSpPr>
        <p:spPr>
          <a:xfrm>
            <a:off x="3532200" y="110625"/>
            <a:ext cx="2079600" cy="464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direction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Monique Fabre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72" name="Google Shape;5272;p737"/>
          <p:cNvSpPr/>
          <p:nvPr/>
        </p:nvSpPr>
        <p:spPr>
          <a:xfrm>
            <a:off x="3381450" y="744206"/>
            <a:ext cx="2381100" cy="595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infirmière coordonnatrice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Ophélie DANIEL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69" name="Google Shape;5269;p737"/>
          <p:cNvSpPr/>
          <p:nvPr/>
        </p:nvSpPr>
        <p:spPr>
          <a:xfrm>
            <a:off x="90967" y="1502104"/>
            <a:ext cx="1603200" cy="420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services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administratifs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3" name="Google Shape;5273;p737"/>
          <p:cNvSpPr/>
          <p:nvPr/>
        </p:nvSpPr>
        <p:spPr>
          <a:xfrm>
            <a:off x="1856797" y="1502104"/>
            <a:ext cx="1682700" cy="420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services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généraux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4" name="Google Shape;5274;p737"/>
          <p:cNvSpPr/>
          <p:nvPr/>
        </p:nvSpPr>
        <p:spPr>
          <a:xfrm>
            <a:off x="3649541" y="1502104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hébergement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5" name="Google Shape;5275;p737"/>
          <p:cNvSpPr/>
          <p:nvPr/>
        </p:nvSpPr>
        <p:spPr>
          <a:xfrm>
            <a:off x="5400407" y="1502104"/>
            <a:ext cx="1664700" cy="42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service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animation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0" name="Google Shape;5270;p737"/>
          <p:cNvSpPr/>
          <p:nvPr/>
        </p:nvSpPr>
        <p:spPr>
          <a:xfrm>
            <a:off x="7288050" y="1502100"/>
            <a:ext cx="1763100" cy="420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service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soins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6" name="Google Shape;5276;p737"/>
          <p:cNvSpPr/>
          <p:nvPr/>
        </p:nvSpPr>
        <p:spPr>
          <a:xfrm>
            <a:off x="6808800" y="208256"/>
            <a:ext cx="2079600" cy="59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Médecin coordonnateur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Dr Didier Venu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277" name="Google Shape;5277;p737"/>
          <p:cNvCxnSpPr/>
          <p:nvPr/>
        </p:nvCxnSpPr>
        <p:spPr>
          <a:xfrm>
            <a:off x="123875" y="4709775"/>
            <a:ext cx="3276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8" name="Google Shape;5278;p737"/>
          <p:cNvCxnSpPr/>
          <p:nvPr/>
        </p:nvCxnSpPr>
        <p:spPr>
          <a:xfrm flipH="1" rot="10800000">
            <a:off x="123975" y="4943419"/>
            <a:ext cx="3132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5279" name="Google Shape;5279;p737"/>
          <p:cNvSpPr txBox="1"/>
          <p:nvPr/>
        </p:nvSpPr>
        <p:spPr>
          <a:xfrm>
            <a:off x="433375" y="4612350"/>
            <a:ext cx="1369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lien hiérarchique</a:t>
            </a:r>
            <a:endParaRPr sz="1200"/>
          </a:p>
        </p:txBody>
      </p:sp>
      <p:sp>
        <p:nvSpPr>
          <p:cNvPr id="5280" name="Google Shape;5280;p737"/>
          <p:cNvSpPr txBox="1"/>
          <p:nvPr/>
        </p:nvSpPr>
        <p:spPr>
          <a:xfrm>
            <a:off x="442741" y="4844494"/>
            <a:ext cx="127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lien fonctionnel</a:t>
            </a:r>
            <a:endParaRPr sz="1200"/>
          </a:p>
        </p:txBody>
      </p:sp>
      <p:cxnSp>
        <p:nvCxnSpPr>
          <p:cNvPr id="5281" name="Google Shape;5281;p737"/>
          <p:cNvCxnSpPr/>
          <p:nvPr/>
        </p:nvCxnSpPr>
        <p:spPr>
          <a:xfrm>
            <a:off x="4633832" y="575250"/>
            <a:ext cx="4800" cy="16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2" name="Google Shape;5282;p737"/>
          <p:cNvSpPr/>
          <p:nvPr/>
        </p:nvSpPr>
        <p:spPr>
          <a:xfrm>
            <a:off x="809825" y="352894"/>
            <a:ext cx="2733675" cy="1156988"/>
          </a:xfrm>
          <a:custGeom>
            <a:rect b="b" l="l" r="r" t="t"/>
            <a:pathLst>
              <a:path extrusionOk="0" h="61706" w="109347">
                <a:moveTo>
                  <a:pt x="109347" y="0"/>
                </a:moveTo>
                <a:cubicBezTo>
                  <a:pt x="92450" y="5298"/>
                  <a:pt x="26189" y="21503"/>
                  <a:pt x="7964" y="31787"/>
                </a:cubicBezTo>
                <a:cubicBezTo>
                  <a:pt x="-10260" y="42071"/>
                  <a:pt x="1327" y="56720"/>
                  <a:pt x="0" y="61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83" name="Google Shape;5283;p737"/>
          <p:cNvSpPr/>
          <p:nvPr/>
        </p:nvSpPr>
        <p:spPr>
          <a:xfrm>
            <a:off x="5623025" y="333450"/>
            <a:ext cx="1185850" cy="171450"/>
          </a:xfrm>
          <a:custGeom>
            <a:rect b="b" l="l" r="r" t="t"/>
            <a:pathLst>
              <a:path extrusionOk="0" h="9144" w="47434">
                <a:moveTo>
                  <a:pt x="0" y="762"/>
                </a:moveTo>
                <a:cubicBezTo>
                  <a:pt x="4001" y="635"/>
                  <a:pt x="16097" y="-1397"/>
                  <a:pt x="24003" y="0"/>
                </a:cubicBezTo>
                <a:cubicBezTo>
                  <a:pt x="31909" y="1397"/>
                  <a:pt x="43529" y="7620"/>
                  <a:pt x="47434" y="914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84" name="Google Shape;5284;p737"/>
          <p:cNvSpPr/>
          <p:nvPr/>
        </p:nvSpPr>
        <p:spPr>
          <a:xfrm>
            <a:off x="5770650" y="512044"/>
            <a:ext cx="1038225" cy="514350"/>
          </a:xfrm>
          <a:custGeom>
            <a:rect b="b" l="l" r="r" t="t"/>
            <a:pathLst>
              <a:path extrusionOk="0" h="27432" w="41529">
                <a:moveTo>
                  <a:pt x="0" y="27432"/>
                </a:moveTo>
                <a:cubicBezTo>
                  <a:pt x="2858" y="24416"/>
                  <a:pt x="10224" y="13906"/>
                  <a:pt x="17145" y="9334"/>
                </a:cubicBezTo>
                <a:cubicBezTo>
                  <a:pt x="24067" y="4762"/>
                  <a:pt x="37465" y="1556"/>
                  <a:pt x="4152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triangle"/>
          </a:ln>
        </p:spPr>
      </p:sp>
      <p:sp>
        <p:nvSpPr>
          <p:cNvPr id="5285" name="Google Shape;5285;p737"/>
          <p:cNvSpPr/>
          <p:nvPr/>
        </p:nvSpPr>
        <p:spPr>
          <a:xfrm>
            <a:off x="938300" y="963012"/>
            <a:ext cx="2438400" cy="529688"/>
          </a:xfrm>
          <a:custGeom>
            <a:rect b="b" l="l" r="r" t="t"/>
            <a:pathLst>
              <a:path extrusionOk="0" h="28250" w="97536">
                <a:moveTo>
                  <a:pt x="97536" y="3866"/>
                </a:moveTo>
                <a:cubicBezTo>
                  <a:pt x="83884" y="3453"/>
                  <a:pt x="31877" y="-2674"/>
                  <a:pt x="15621" y="1390"/>
                </a:cubicBezTo>
                <a:cubicBezTo>
                  <a:pt x="-635" y="5454"/>
                  <a:pt x="2604" y="23773"/>
                  <a:pt x="0" y="2825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triangle"/>
          </a:ln>
        </p:spPr>
      </p:sp>
      <p:sp>
        <p:nvSpPr>
          <p:cNvPr id="5286" name="Google Shape;5286;p737"/>
          <p:cNvSpPr/>
          <p:nvPr/>
        </p:nvSpPr>
        <p:spPr>
          <a:xfrm>
            <a:off x="2653875" y="998095"/>
            <a:ext cx="722300" cy="508894"/>
          </a:xfrm>
          <a:custGeom>
            <a:rect b="b" l="l" r="r" t="t"/>
            <a:pathLst>
              <a:path extrusionOk="0" h="27141" w="28892">
                <a:moveTo>
                  <a:pt x="28892" y="1614"/>
                </a:moveTo>
                <a:cubicBezTo>
                  <a:pt x="24447" y="1678"/>
                  <a:pt x="6794" y="-2259"/>
                  <a:pt x="2222" y="1995"/>
                </a:cubicBezTo>
                <a:cubicBezTo>
                  <a:pt x="-2350" y="6250"/>
                  <a:pt x="1587" y="22950"/>
                  <a:pt x="1460" y="27141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87" name="Google Shape;5287;p737"/>
          <p:cNvSpPr/>
          <p:nvPr/>
        </p:nvSpPr>
        <p:spPr>
          <a:xfrm>
            <a:off x="5762175" y="1006931"/>
            <a:ext cx="471500" cy="485775"/>
          </a:xfrm>
          <a:custGeom>
            <a:rect b="b" l="l" r="r" t="t"/>
            <a:pathLst>
              <a:path extrusionOk="0" h="25908" w="18860">
                <a:moveTo>
                  <a:pt x="0" y="0"/>
                </a:moveTo>
                <a:cubicBezTo>
                  <a:pt x="3143" y="381"/>
                  <a:pt x="15717" y="-2032"/>
                  <a:pt x="18860" y="2286"/>
                </a:cubicBezTo>
                <a:cubicBezTo>
                  <a:pt x="22003" y="6604"/>
                  <a:pt x="18860" y="21971"/>
                  <a:pt x="18860" y="2590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88" name="Google Shape;5288;p737"/>
          <p:cNvSpPr/>
          <p:nvPr/>
        </p:nvSpPr>
        <p:spPr>
          <a:xfrm>
            <a:off x="78967" y="2016895"/>
            <a:ext cx="1603200" cy="693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Comic Sans MS"/>
                <a:ea typeface="Comic Sans MS"/>
                <a:cs typeface="Comic Sans MS"/>
                <a:sym typeface="Comic Sans MS"/>
              </a:rPr>
              <a:t>accueil</a:t>
            </a:r>
            <a:endParaRPr b="1"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Martine Segonds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289" name="Google Shape;5289;p737"/>
          <p:cNvSpPr/>
          <p:nvPr/>
        </p:nvSpPr>
        <p:spPr>
          <a:xfrm>
            <a:off x="78967" y="2759845"/>
            <a:ext cx="1603200" cy="75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Comic Sans MS"/>
                <a:ea typeface="Comic Sans MS"/>
                <a:cs typeface="Comic Sans MS"/>
                <a:sym typeface="Comic Sans MS"/>
              </a:rPr>
              <a:t>comptabilité</a:t>
            </a:r>
            <a:endParaRPr b="1"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Sophie SUDRY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90" name="Google Shape;5290;p737"/>
          <p:cNvSpPr/>
          <p:nvPr/>
        </p:nvSpPr>
        <p:spPr>
          <a:xfrm>
            <a:off x="1853859" y="3045595"/>
            <a:ext cx="1664400" cy="540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Comic Sans MS"/>
                <a:ea typeface="Comic Sans MS"/>
                <a:cs typeface="Comic Sans MS"/>
                <a:sym typeface="Comic Sans MS"/>
              </a:rPr>
              <a:t>technique</a:t>
            </a:r>
            <a:endParaRPr b="1"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D  Segonds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91" name="Google Shape;5291;p737"/>
          <p:cNvSpPr/>
          <p:nvPr/>
        </p:nvSpPr>
        <p:spPr>
          <a:xfrm>
            <a:off x="1853859" y="2016238"/>
            <a:ext cx="1664400" cy="911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Comic Sans MS"/>
                <a:ea typeface="Comic Sans MS"/>
                <a:cs typeface="Comic Sans MS"/>
                <a:sym typeface="Comic Sans MS"/>
              </a:rPr>
              <a:t>référent cuisine: </a:t>
            </a:r>
            <a:endParaRPr b="1"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P. BOYER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C.LEMEHAUTE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2" name="Google Shape;5292;p737"/>
          <p:cNvSpPr/>
          <p:nvPr/>
        </p:nvSpPr>
        <p:spPr>
          <a:xfrm>
            <a:off x="5374200" y="2016891"/>
            <a:ext cx="1682700" cy="69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Amandine Diaz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3" name="Google Shape;5293;p737"/>
          <p:cNvSpPr/>
          <p:nvPr/>
        </p:nvSpPr>
        <p:spPr>
          <a:xfrm>
            <a:off x="7276050" y="2009438"/>
            <a:ext cx="1868100" cy="1203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Comic Sans MS"/>
                <a:ea typeface="Comic Sans MS"/>
                <a:cs typeface="Comic Sans MS"/>
                <a:sym typeface="Comic Sans MS"/>
              </a:rPr>
              <a:t>Infirmier(e)s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Bruno PLENECASSAGNECécile Gaffard </a:t>
            </a:r>
            <a:endParaRPr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Chantal Mirabet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Frances Fortune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Paméla DJAE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94" name="Google Shape;5294;p737"/>
          <p:cNvSpPr/>
          <p:nvPr/>
        </p:nvSpPr>
        <p:spPr>
          <a:xfrm>
            <a:off x="5383750" y="2919366"/>
            <a:ext cx="1664400" cy="693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Comic Sans MS"/>
                <a:ea typeface="Comic Sans MS"/>
                <a:cs typeface="Comic Sans MS"/>
                <a:sym typeface="Comic Sans MS"/>
              </a:rPr>
              <a:t>Service de nuit</a:t>
            </a:r>
            <a:endParaRPr b="1"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2 AS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2 ASH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95" name="Google Shape;5295;p737"/>
          <p:cNvSpPr/>
          <p:nvPr/>
        </p:nvSpPr>
        <p:spPr>
          <a:xfrm>
            <a:off x="78975" y="3586613"/>
            <a:ext cx="1603200" cy="61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Comic Sans MS"/>
                <a:ea typeface="Comic Sans MS"/>
                <a:cs typeface="Comic Sans MS"/>
                <a:sym typeface="Comic Sans MS"/>
              </a:rPr>
              <a:t>lingerie</a:t>
            </a:r>
            <a:endParaRPr b="1"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Comic Sans MS"/>
                <a:ea typeface="Comic Sans MS"/>
                <a:cs typeface="Comic Sans MS"/>
                <a:sym typeface="Comic Sans MS"/>
              </a:rPr>
              <a:t>C Lambert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96" name="Google Shape;5296;p737"/>
          <p:cNvSpPr/>
          <p:nvPr/>
        </p:nvSpPr>
        <p:spPr>
          <a:xfrm>
            <a:off x="3664400" y="2688366"/>
            <a:ext cx="1573200" cy="873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Comic Sans MS"/>
                <a:ea typeface="Comic Sans MS"/>
                <a:cs typeface="Comic Sans MS"/>
                <a:sym typeface="Comic Sans MS"/>
              </a:rPr>
              <a:t>Colibris</a:t>
            </a:r>
            <a:endParaRPr b="1"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Martine Combettes</a:t>
            </a:r>
            <a:endParaRPr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</a:t>
            </a:r>
            <a:endParaRPr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ASH</a:t>
            </a:r>
            <a:endParaRPr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97" name="Google Shape;5297;p737"/>
          <p:cNvSpPr/>
          <p:nvPr/>
        </p:nvSpPr>
        <p:spPr>
          <a:xfrm>
            <a:off x="3668616" y="2153817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ASH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8" name="Google Shape;5298;p737"/>
          <p:cNvSpPr/>
          <p:nvPr/>
        </p:nvSpPr>
        <p:spPr>
          <a:xfrm>
            <a:off x="7391991" y="3613279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Comic Sans MS"/>
                <a:ea typeface="Comic Sans MS"/>
                <a:cs typeface="Comic Sans MS"/>
                <a:sym typeface="Comic Sans MS"/>
              </a:rPr>
              <a:t>AIDES SOIGNANTES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